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8313257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8313257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8313257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8313257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f21e45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f21e45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f21e4553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f21e4553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f21e4553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f21e4553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e0ad1e4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e0ad1e4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Wireframe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05725" y="232400"/>
            <a:ext cx="4834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Logo &amp; Main Color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043900"/>
            <a:ext cx="2392674" cy="23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3916600" y="1091525"/>
            <a:ext cx="390600" cy="390600"/>
          </a:xfrm>
          <a:prstGeom prst="rect">
            <a:avLst/>
          </a:prstGeom>
          <a:solidFill>
            <a:srgbClr val="FDD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373875" y="1127675"/>
            <a:ext cx="162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DD060"/>
                </a:solidFill>
                <a:latin typeface="Nunito"/>
                <a:ea typeface="Nunito"/>
                <a:cs typeface="Nunito"/>
                <a:sym typeface="Nunito"/>
              </a:rPr>
              <a:t>#FDD060</a:t>
            </a:r>
            <a:endParaRPr>
              <a:solidFill>
                <a:srgbClr val="FDD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916600" y="1615400"/>
            <a:ext cx="390600" cy="3906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373875" y="1651550"/>
            <a:ext cx="162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74747"/>
                </a:solidFill>
                <a:latin typeface="Nunito"/>
                <a:ea typeface="Nunito"/>
                <a:cs typeface="Nunito"/>
                <a:sym typeface="Nunito"/>
              </a:rPr>
              <a:t>#474747</a:t>
            </a:r>
            <a:endParaRPr>
              <a:solidFill>
                <a:srgbClr val="47474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05725" y="843750"/>
            <a:ext cx="6682800" cy="40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46713" y="1804025"/>
            <a:ext cx="2476500" cy="2486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Academy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571038" y="1804025"/>
            <a:ext cx="2476500" cy="2486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Tool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076325" y="1813550"/>
            <a:ext cx="1219200" cy="24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 flipH="1">
            <a:off x="447750" y="1813550"/>
            <a:ext cx="2466900" cy="24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/>
          <p:nvPr/>
        </p:nvSpPr>
        <p:spPr>
          <a:xfrm>
            <a:off x="2513638" y="1804025"/>
            <a:ext cx="2476500" cy="2486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Game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3147025" y="1813550"/>
            <a:ext cx="1219200" cy="24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/>
          <p:nvPr/>
        </p:nvCxnSpPr>
        <p:spPr>
          <a:xfrm flipH="1">
            <a:off x="2518450" y="1813550"/>
            <a:ext cx="2466900" cy="24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5218600" y="1804100"/>
            <a:ext cx="1219200" cy="24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 flipH="1">
            <a:off x="4590025" y="1804100"/>
            <a:ext cx="2466900" cy="24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5"/>
          <p:cNvSpPr txBox="1"/>
          <p:nvPr/>
        </p:nvSpPr>
        <p:spPr>
          <a:xfrm>
            <a:off x="405725" y="232400"/>
            <a:ext cx="3158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First Page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076325" y="3057525"/>
            <a:ext cx="114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Course -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Forum -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954725" y="3057525"/>
            <a:ext cx="141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Light Mode -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Mission Mode -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Free Mode -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Competition -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208275" y="3114675"/>
            <a:ext cx="107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-Trading Bot-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-Copy Trade-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516325" y="4585475"/>
            <a:ext cx="25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Copyright © 2023 TradingTrain. All rights reserved.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193388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Connect Wallet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911273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615348" y="1073999"/>
            <a:ext cx="237300" cy="2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三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7460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{Dummy}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475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About Us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697300" y="1048750"/>
            <a:ext cx="13449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Logo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405725" y="834225"/>
            <a:ext cx="6682800" cy="40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385800" y="1708775"/>
            <a:ext cx="2466900" cy="28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5285800" y="2114025"/>
            <a:ext cx="12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Vanessa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8" name="Google Shape;98;p16"/>
          <p:cNvGrpSpPr/>
          <p:nvPr/>
        </p:nvGrpSpPr>
        <p:grpSpPr>
          <a:xfrm>
            <a:off x="4576300" y="2204075"/>
            <a:ext cx="709500" cy="685800"/>
            <a:chOff x="4576300" y="2089775"/>
            <a:chExt cx="709500" cy="685800"/>
          </a:xfrm>
        </p:grpSpPr>
        <p:sp>
          <p:nvSpPr>
            <p:cNvPr id="99" name="Google Shape;99;p16"/>
            <p:cNvSpPr/>
            <p:nvPr/>
          </p:nvSpPr>
          <p:spPr>
            <a:xfrm>
              <a:off x="4596700" y="2097275"/>
              <a:ext cx="678300" cy="67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" name="Google Shape;100;p16"/>
            <p:cNvCxnSpPr/>
            <p:nvPr/>
          </p:nvCxnSpPr>
          <p:spPr>
            <a:xfrm>
              <a:off x="4576300" y="2089775"/>
              <a:ext cx="709500" cy="68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1" name="Google Shape;101;p16"/>
            <p:cNvSpPr/>
            <p:nvPr/>
          </p:nvSpPr>
          <p:spPr>
            <a:xfrm>
              <a:off x="5047775" y="2526025"/>
              <a:ext cx="227100" cy="237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/>
                <a:t>🖎</a:t>
              </a:r>
              <a:endParaRPr sz="1500"/>
            </a:p>
          </p:txBody>
        </p:sp>
        <p:cxnSp>
          <p:nvCxnSpPr>
            <p:cNvPr id="102" name="Google Shape;102;p16"/>
            <p:cNvCxnSpPr/>
            <p:nvPr/>
          </p:nvCxnSpPr>
          <p:spPr>
            <a:xfrm flipH="1">
              <a:off x="4602550" y="2109725"/>
              <a:ext cx="666600" cy="6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" name="Google Shape;103;p16"/>
          <p:cNvSpPr txBox="1"/>
          <p:nvPr/>
        </p:nvSpPr>
        <p:spPr>
          <a:xfrm>
            <a:off x="5285800" y="2379625"/>
            <a:ext cx="151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Level: 5 (265/1000)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Asset: $30,000,000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Title: Professional Trader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4576300" y="3129450"/>
            <a:ext cx="208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4576300" y="3209925"/>
            <a:ext cx="18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Rank: {X}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Games: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Win Rate: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Avg. Returns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…..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193388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Connect Wallet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911273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615348" y="1073999"/>
            <a:ext cx="237300" cy="2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三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05725" y="223725"/>
            <a:ext cx="3683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Game Lounge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97300" y="17087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Light Mode: New Comers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those who have no experienced on Trading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97300" y="1048750"/>
            <a:ext cx="13449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Logo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3016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Games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37460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475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Academy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2287001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About Us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697300" y="27155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Mission Mode: Experienced Traders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Nunito"/>
                <a:ea typeface="Nunito"/>
                <a:cs typeface="Nunito"/>
                <a:sym typeface="Nunito"/>
              </a:rPr>
              <a:t>For those who want to learn stuff step by step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97300" y="37223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Free Mode: Professional Traders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those who want to freely build your strategy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164325" y="1689175"/>
            <a:ext cx="47700" cy="167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4516325" y="4585475"/>
            <a:ext cx="25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Copyright © 2023 TradingTrain. All rights reserved.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662200" y="3278975"/>
            <a:ext cx="47700" cy="6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7088525" y="834225"/>
            <a:ext cx="198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等級在 X 等以上就將 Light Mode 模塊下置到最下方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 如果全部完成也下置到下方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左側模塊有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Free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如果有 Competition 活動正在開啟則置頂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右側模塊上面可以選擇看自己的資產狀態或查看全體資產排行榜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563525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 Profile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5699974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Leaderboard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3016501" y="13093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Light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3016501" y="15427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Mission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016501" y="1779525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Free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743550" y="307125"/>
            <a:ext cx="1344900" cy="445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鼠標移動過去選單會出現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Light / Mission / Free</a:t>
            </a:r>
            <a:endParaRPr sz="800"/>
          </a:p>
        </p:txBody>
      </p:sp>
      <p:cxnSp>
        <p:nvCxnSpPr>
          <p:cNvPr id="128" name="Google Shape;128;p16"/>
          <p:cNvCxnSpPr>
            <a:endCxn id="112" idx="0"/>
          </p:cNvCxnSpPr>
          <p:nvPr/>
        </p:nvCxnSpPr>
        <p:spPr>
          <a:xfrm flipH="1">
            <a:off x="3341851" y="542800"/>
            <a:ext cx="4017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405725" y="834225"/>
            <a:ext cx="6682800" cy="40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4385800" y="1708775"/>
            <a:ext cx="2466900" cy="28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4717174" y="2284500"/>
            <a:ext cx="7803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1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2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3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4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5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6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7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8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Trader 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>
            <a:off x="4607325" y="2278675"/>
            <a:ext cx="208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7"/>
          <p:cNvSpPr/>
          <p:nvPr/>
        </p:nvSpPr>
        <p:spPr>
          <a:xfrm>
            <a:off x="5193388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Connect Wallet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5911273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615348" y="1073999"/>
            <a:ext cx="237300" cy="2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三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05725" y="223725"/>
            <a:ext cx="3683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Game Lounge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97300" y="17087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Competition Hall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Compete with top traders with you expert skills!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YYYY/MM/DD - YYYY/MM/DD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697300" y="1048750"/>
            <a:ext cx="13449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Logo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3016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Games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37460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4475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Academy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287001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About Us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97300" y="27155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Mission Mode: Experienced Traders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Nunito"/>
                <a:ea typeface="Nunito"/>
                <a:cs typeface="Nunito"/>
                <a:sym typeface="Nunito"/>
              </a:rPr>
              <a:t>For those who want to learn stuff step by step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697300" y="37223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Free Mode: Professional Traders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those who want to freely build your strategy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164325" y="1689175"/>
            <a:ext cx="47700" cy="167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4516325" y="4585475"/>
            <a:ext cx="25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Copyright © 2023 TradingTrain. All rights reserved.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6649475" y="2316550"/>
            <a:ext cx="47700" cy="6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7088525" y="834225"/>
            <a:ext cx="198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等級在 X 等以上就將 Light Mode 模塊下置到最下方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 如果全部完成也下置到下方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左側模塊有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Free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如果有 Competition 活動正在開啟則置頂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右側模塊上面可以選擇看自己的資產狀態或查看全體資產排行榜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4563525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 Profile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5699974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Leaderboard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43550" y="307125"/>
            <a:ext cx="1344900" cy="445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鼠標移動過去選單會出現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Light / Mission / Free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6" name="Google Shape;156;p17"/>
          <p:cNvCxnSpPr>
            <a:endCxn id="143" idx="0"/>
          </p:cNvCxnSpPr>
          <p:nvPr/>
        </p:nvCxnSpPr>
        <p:spPr>
          <a:xfrm flipH="1">
            <a:off x="3341851" y="542800"/>
            <a:ext cx="4017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7"/>
          <p:cNvSpPr/>
          <p:nvPr/>
        </p:nvSpPr>
        <p:spPr>
          <a:xfrm rot="-5400000">
            <a:off x="3471100" y="19673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Go</a:t>
            </a:r>
            <a:endParaRPr sz="700"/>
          </a:p>
        </p:txBody>
      </p:sp>
      <p:sp>
        <p:nvSpPr>
          <p:cNvPr id="158" name="Google Shape;158;p17"/>
          <p:cNvSpPr/>
          <p:nvPr/>
        </p:nvSpPr>
        <p:spPr>
          <a:xfrm rot="5400000">
            <a:off x="452500" y="19673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Hot</a:t>
            </a:r>
            <a:endParaRPr sz="700"/>
          </a:p>
        </p:txBody>
      </p:sp>
      <p:sp>
        <p:nvSpPr>
          <p:cNvPr id="159" name="Google Shape;159;p17"/>
          <p:cNvSpPr/>
          <p:nvPr/>
        </p:nvSpPr>
        <p:spPr>
          <a:xfrm>
            <a:off x="123700" y="628500"/>
            <a:ext cx="1344900" cy="445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可以根據比賽狀態設定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New / Hot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0" name="Google Shape;160;p17"/>
          <p:cNvCxnSpPr>
            <a:stCxn id="159" idx="2"/>
            <a:endCxn id="158" idx="3"/>
          </p:cNvCxnSpPr>
          <p:nvPr/>
        </p:nvCxnSpPr>
        <p:spPr>
          <a:xfrm flipH="1">
            <a:off x="697450" y="1074000"/>
            <a:ext cx="98700" cy="1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7"/>
          <p:cNvSpPr txBox="1"/>
          <p:nvPr/>
        </p:nvSpPr>
        <p:spPr>
          <a:xfrm>
            <a:off x="4648120" y="1993450"/>
            <a:ext cx="7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Name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514575" y="1993445"/>
            <a:ext cx="111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Assets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596000" y="2278675"/>
            <a:ext cx="8859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999,999,999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405725" y="834225"/>
            <a:ext cx="6682800" cy="40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385800" y="1708775"/>
            <a:ext cx="2466900" cy="28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285800" y="2114025"/>
            <a:ext cx="12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Vanessa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1" name="Google Shape;171;p18"/>
          <p:cNvGrpSpPr/>
          <p:nvPr/>
        </p:nvGrpSpPr>
        <p:grpSpPr>
          <a:xfrm>
            <a:off x="4576300" y="2204075"/>
            <a:ext cx="709500" cy="685800"/>
            <a:chOff x="4576300" y="2089775"/>
            <a:chExt cx="709500" cy="685800"/>
          </a:xfrm>
        </p:grpSpPr>
        <p:sp>
          <p:nvSpPr>
            <p:cNvPr id="172" name="Google Shape;172;p18"/>
            <p:cNvSpPr/>
            <p:nvPr/>
          </p:nvSpPr>
          <p:spPr>
            <a:xfrm>
              <a:off x="4596700" y="2097275"/>
              <a:ext cx="678300" cy="67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" name="Google Shape;173;p18"/>
            <p:cNvCxnSpPr/>
            <p:nvPr/>
          </p:nvCxnSpPr>
          <p:spPr>
            <a:xfrm>
              <a:off x="4576300" y="2089775"/>
              <a:ext cx="709500" cy="68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18"/>
            <p:cNvSpPr/>
            <p:nvPr/>
          </p:nvSpPr>
          <p:spPr>
            <a:xfrm>
              <a:off x="5047775" y="2526025"/>
              <a:ext cx="227100" cy="237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/>
                <a:t>🖎</a:t>
              </a:r>
              <a:endParaRPr sz="1500"/>
            </a:p>
          </p:txBody>
        </p:sp>
        <p:cxnSp>
          <p:nvCxnSpPr>
            <p:cNvPr id="175" name="Google Shape;175;p18"/>
            <p:cNvCxnSpPr/>
            <p:nvPr/>
          </p:nvCxnSpPr>
          <p:spPr>
            <a:xfrm flipH="1">
              <a:off x="4602550" y="2109725"/>
              <a:ext cx="666600" cy="6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18"/>
          <p:cNvSpPr txBox="1"/>
          <p:nvPr/>
        </p:nvSpPr>
        <p:spPr>
          <a:xfrm>
            <a:off x="5285800" y="2379625"/>
            <a:ext cx="151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Level: 5 (265/1000)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Asset: $30,000,000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Title: Professional Trader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7" name="Google Shape;177;p18"/>
          <p:cNvCxnSpPr/>
          <p:nvPr/>
        </p:nvCxnSpPr>
        <p:spPr>
          <a:xfrm>
            <a:off x="4576300" y="3129450"/>
            <a:ext cx="208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8"/>
          <p:cNvSpPr txBox="1"/>
          <p:nvPr/>
        </p:nvSpPr>
        <p:spPr>
          <a:xfrm>
            <a:off x="4576300" y="3209925"/>
            <a:ext cx="18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Rank: {X}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Games: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Win Rate: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Avg. Returns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…..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5193388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Connect Wallet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5911273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6615348" y="1073999"/>
            <a:ext cx="237300" cy="2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三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05725" y="223725"/>
            <a:ext cx="3683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Game Lounge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697300" y="17087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Bonk x TradingTrain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YYYY/MM/DD - YYYY/MM/DD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Competition End {dd} D {hh} H {mm} M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697300" y="1048750"/>
            <a:ext cx="13449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Logo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3016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Games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37460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4475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Academy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2287001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About Us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697300" y="27155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Rentii</a:t>
            </a:r>
            <a:r>
              <a:rPr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x TradingTrain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YYYY/MM/DD - YYYY/MM/DD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Competition Ended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697300" y="37223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Party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YYYY/MM/DD - YYYY/MM/DD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4164325" y="1689175"/>
            <a:ext cx="47700" cy="167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4516325" y="4585475"/>
            <a:ext cx="25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Copyright © 2023 TradingTrain. All rights reserved.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6662200" y="3278975"/>
            <a:ext cx="47700" cy="6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7088525" y="834225"/>
            <a:ext cx="1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左側區塊，每一個競賽方格的全區域都能夠點擊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等級在 X 等以上就將 Light Mode 模塊下置到最下方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 如果全部完成也下置到下方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左側模塊有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Free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如果有 Competition 活動正在開啟則置頂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右側模塊上面可以選擇看自己的資產狀態或查看全體資產排行榜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4563525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 Profile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5699974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Leaderboard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3743550" y="307125"/>
            <a:ext cx="1344900" cy="445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如果是正在進行的比賽，要和已結束的比賽有不同顏色的區分</a:t>
            </a:r>
            <a:endParaRPr sz="800"/>
          </a:p>
        </p:txBody>
      </p:sp>
      <p:cxnSp>
        <p:nvCxnSpPr>
          <p:cNvPr id="198" name="Google Shape;198;p18"/>
          <p:cNvCxnSpPr/>
          <p:nvPr/>
        </p:nvCxnSpPr>
        <p:spPr>
          <a:xfrm flipH="1">
            <a:off x="3240151" y="542800"/>
            <a:ext cx="503400" cy="11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01" y="1840175"/>
            <a:ext cx="572160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 rot="-5400000">
            <a:off x="3471100" y="19673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Go</a:t>
            </a:r>
            <a:endParaRPr sz="700"/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00" y="2861050"/>
            <a:ext cx="572150" cy="5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 rot="-5400000">
            <a:off x="3471100" y="29672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Go</a:t>
            </a:r>
            <a:endParaRPr sz="700"/>
          </a:p>
        </p:txBody>
      </p:sp>
      <p:sp>
        <p:nvSpPr>
          <p:cNvPr id="203" name="Google Shape;203;p18"/>
          <p:cNvSpPr/>
          <p:nvPr/>
        </p:nvSpPr>
        <p:spPr>
          <a:xfrm rot="-5400000">
            <a:off x="3471100" y="39671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Go</a:t>
            </a:r>
            <a:endParaRPr sz="700"/>
          </a:p>
        </p:txBody>
      </p:sp>
      <p:pic>
        <p:nvPicPr>
          <p:cNvPr id="204" name="Google Shape;2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5" y="3803025"/>
            <a:ext cx="572150" cy="68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405725" y="834225"/>
            <a:ext cx="6682800" cy="40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385800" y="1708775"/>
            <a:ext cx="2466900" cy="28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5285800" y="2114025"/>
            <a:ext cx="12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Vanessa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4576300" y="2204075"/>
            <a:ext cx="709500" cy="685800"/>
            <a:chOff x="4576300" y="2089775"/>
            <a:chExt cx="709500" cy="685800"/>
          </a:xfrm>
        </p:grpSpPr>
        <p:sp>
          <p:nvSpPr>
            <p:cNvPr id="213" name="Google Shape;213;p19"/>
            <p:cNvSpPr/>
            <p:nvPr/>
          </p:nvSpPr>
          <p:spPr>
            <a:xfrm>
              <a:off x="4596700" y="2097275"/>
              <a:ext cx="678300" cy="67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" name="Google Shape;214;p19"/>
            <p:cNvCxnSpPr/>
            <p:nvPr/>
          </p:nvCxnSpPr>
          <p:spPr>
            <a:xfrm>
              <a:off x="4576300" y="2089775"/>
              <a:ext cx="709500" cy="68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" name="Google Shape;215;p19"/>
            <p:cNvSpPr/>
            <p:nvPr/>
          </p:nvSpPr>
          <p:spPr>
            <a:xfrm>
              <a:off x="5047775" y="2526025"/>
              <a:ext cx="227100" cy="237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/>
                <a:t>🖎</a:t>
              </a:r>
              <a:endParaRPr sz="1500"/>
            </a:p>
          </p:txBody>
        </p:sp>
        <p:cxnSp>
          <p:nvCxnSpPr>
            <p:cNvPr id="216" name="Google Shape;216;p19"/>
            <p:cNvCxnSpPr/>
            <p:nvPr/>
          </p:nvCxnSpPr>
          <p:spPr>
            <a:xfrm flipH="1">
              <a:off x="4602550" y="2109725"/>
              <a:ext cx="666600" cy="6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19"/>
          <p:cNvSpPr txBox="1"/>
          <p:nvPr/>
        </p:nvSpPr>
        <p:spPr>
          <a:xfrm>
            <a:off x="5285800" y="2379625"/>
            <a:ext cx="151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Level: 5 (265/1000)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Asset: $30,000,000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Title: Professional Trader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4576300" y="3129450"/>
            <a:ext cx="208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9"/>
          <p:cNvSpPr txBox="1"/>
          <p:nvPr/>
        </p:nvSpPr>
        <p:spPr>
          <a:xfrm>
            <a:off x="4576300" y="3209925"/>
            <a:ext cx="18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Rank: {X}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Games: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Win Rate: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Weekly Avg. Returns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…..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5193388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Connect Wallet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5911273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6615348" y="1073999"/>
            <a:ext cx="237300" cy="2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三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405725" y="223725"/>
            <a:ext cx="3683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TradingTrain - Mission Mode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697300" y="1708775"/>
            <a:ext cx="3378300" cy="8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Chapter 1: Buy the dips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Random Choice from 0050.TW ETF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Hidden Short and Long Leverage Functions.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697300" y="1048750"/>
            <a:ext cx="13449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TradingTrain Logo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3016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Games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37460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475501" y="107590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Academy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2287001" y="1075950"/>
            <a:ext cx="6507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About Us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97300" y="2715575"/>
            <a:ext cx="3378300" cy="863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Chapter 2: Chasing up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latin typeface="Nunito"/>
                <a:ea typeface="Nunito"/>
                <a:cs typeface="Nunito"/>
                <a:sym typeface="Nunito"/>
              </a:rPr>
              <a:t>Random Choice from 0050.TW ETF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Nunito"/>
                <a:ea typeface="Nunito"/>
                <a:cs typeface="Nunito"/>
                <a:sym typeface="Nunito"/>
              </a:rPr>
              <a:t>Hidden Short and Long Leverage Functions.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697300" y="3722375"/>
            <a:ext cx="3378300" cy="863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Chapter 3: Sell the rips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Random Choice from 0050.TW ETF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Hidden Short and Long Leverage Functions.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Reward: {xxxx}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4164325" y="1689175"/>
            <a:ext cx="47700" cy="167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4516325" y="4585475"/>
            <a:ext cx="25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Copyright © 2023 TradingTrain. All rights reserved.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6662200" y="3278975"/>
            <a:ext cx="47700" cy="6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7088525" y="834225"/>
            <a:ext cx="198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等級在 X 等以上就將 Light Mode 模塊下置到最下方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 如果全部完成也下置到下方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左側模塊有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Mission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Free Mode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如果有 Competition 活動正在開啟則置頂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</a:pPr>
            <a:r>
              <a:rPr lang="zh-TW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右側模塊上面可以選擇看自己的資產狀態或查看全體資產排行榜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4563525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Personal Profile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5699974" y="1768000"/>
            <a:ext cx="9495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Leaderboard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" name="Google Shape;238;p19"/>
          <p:cNvSpPr/>
          <p:nvPr/>
        </p:nvSpPr>
        <p:spPr>
          <a:xfrm rot="-5400000">
            <a:off x="3471100" y="29672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鎖頭</a:t>
            </a:r>
            <a:endParaRPr sz="700"/>
          </a:p>
        </p:txBody>
      </p:sp>
      <p:sp>
        <p:nvSpPr>
          <p:cNvPr id="239" name="Google Shape;239;p19"/>
          <p:cNvSpPr/>
          <p:nvPr/>
        </p:nvSpPr>
        <p:spPr>
          <a:xfrm rot="-5400000">
            <a:off x="3471100" y="3967175"/>
            <a:ext cx="849300" cy="359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700">
                <a:solidFill>
                  <a:schemeClr val="dk1"/>
                </a:solidFill>
              </a:rPr>
              <a:t>鎖頭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